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7" r:id="rId2"/>
    <p:sldId id="280" r:id="rId3"/>
    <p:sldId id="258" r:id="rId4"/>
    <p:sldId id="292" r:id="rId5"/>
    <p:sldId id="284" r:id="rId6"/>
    <p:sldId id="277" r:id="rId7"/>
    <p:sldId id="276" r:id="rId8"/>
    <p:sldId id="293" r:id="rId9"/>
    <p:sldId id="294" r:id="rId10"/>
    <p:sldId id="287" r:id="rId11"/>
    <p:sldId id="291" r:id="rId12"/>
    <p:sldId id="282" r:id="rId13"/>
    <p:sldId id="295" r:id="rId14"/>
    <p:sldId id="296" r:id="rId15"/>
    <p:sldId id="297" r:id="rId16"/>
    <p:sldId id="298" r:id="rId17"/>
    <p:sldId id="299" r:id="rId18"/>
    <p:sldId id="285" r:id="rId19"/>
    <p:sldId id="269" r:id="rId20"/>
    <p:sldId id="271" r:id="rId21"/>
    <p:sldId id="266" r:id="rId22"/>
    <p:sldId id="273" r:id="rId23"/>
    <p:sldId id="272" r:id="rId24"/>
    <p:sldId id="262" r:id="rId25"/>
    <p:sldId id="264" r:id="rId26"/>
    <p:sldId id="286" r:id="rId27"/>
    <p:sldId id="281" r:id="rId28"/>
    <p:sldId id="289" r:id="rId29"/>
    <p:sldId id="290" r:id="rId30"/>
    <p:sldId id="300" r:id="rId31"/>
    <p:sldId id="275" r:id="rId32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255" cy="46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9228" y="1"/>
            <a:ext cx="3066254" cy="46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5E564468-7623-41E1-88A4-C6E7DBAA143A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644"/>
            <a:ext cx="3066255" cy="46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9228" y="8893644"/>
            <a:ext cx="3066254" cy="46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782F245-A177-4038-8F44-7F48D5902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24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4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9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0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1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2DCCD-0084-4C73-8967-EB635849252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384B-90A4-47E4-9BB4-555E006FF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88" y="858130"/>
            <a:ext cx="1084630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SOUTH-WEST HEADS OF SERVICE SUMMIT 2019</a:t>
            </a:r>
          </a:p>
          <a:p>
            <a:pPr algn="ctr"/>
            <a:r>
              <a:rPr lang="en-US" sz="3600" b="1" dirty="0"/>
              <a:t>In Collaboration With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DEVELOPMENT AGENDA OF WESTERN NIGERIA (DAWN)</a:t>
            </a:r>
          </a:p>
          <a:p>
            <a:pPr algn="ctr"/>
            <a:r>
              <a:rPr lang="en-US" sz="3600" b="1" dirty="0"/>
              <a:t>18</a:t>
            </a:r>
            <a:r>
              <a:rPr lang="en-US" sz="3600" b="1" baseline="30000" dirty="0"/>
              <a:t>th</a:t>
            </a:r>
            <a:r>
              <a:rPr lang="en-US" sz="3600" b="1" dirty="0"/>
              <a:t> – 20</a:t>
            </a:r>
            <a:r>
              <a:rPr lang="en-US" sz="3600" b="1" baseline="30000" dirty="0"/>
              <a:t>th</a:t>
            </a:r>
            <a:r>
              <a:rPr lang="en-US" sz="3600" b="1" dirty="0"/>
              <a:t> November 2019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Venue:</a:t>
            </a:r>
          </a:p>
          <a:p>
            <a:pPr algn="ctr"/>
            <a:r>
              <a:rPr lang="en-US" sz="3600" b="1" dirty="0"/>
              <a:t>Ado-</a:t>
            </a:r>
            <a:r>
              <a:rPr lang="en-US" sz="3600" b="1" dirty="0" err="1"/>
              <a:t>Ekiti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8213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9038" y="1392702"/>
            <a:ext cx="723653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SOUTH-WEST HEADS OF SERVICE SUMMIT 2019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Results Delivery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125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9704" y="1392702"/>
            <a:ext cx="497520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 GUIDING OPERATING MAXIM: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All Government Work is about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Service Delivery to Citizens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535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219200"/>
            <a:ext cx="4543864" cy="51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9264" y="60608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JKF 2.0 (2018 - 2022)</a:t>
            </a:r>
            <a:endParaRPr lang="en-US" sz="2800" b="1" dirty="0"/>
          </a:p>
          <a:p>
            <a:pPr algn="ctr"/>
            <a:r>
              <a:rPr lang="en-US" sz="2800" b="1" dirty="0"/>
              <a:t>Five  Pillars (GASKI/GISKA) of </a:t>
            </a:r>
          </a:p>
          <a:p>
            <a:pPr algn="ctr"/>
            <a:r>
              <a:rPr lang="en-US" sz="2800" b="1" dirty="0" err="1"/>
              <a:t>Fayemi</a:t>
            </a:r>
            <a:r>
              <a:rPr lang="en-US" sz="2800" b="1" dirty="0"/>
              <a:t> 2.0 Administration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1. Governance</a:t>
            </a:r>
          </a:p>
          <a:p>
            <a:r>
              <a:rPr lang="en-US" sz="2800" b="1" dirty="0"/>
              <a:t>1a. Streamlined Efficient and Effective  Governance Structure</a:t>
            </a:r>
          </a:p>
          <a:p>
            <a:r>
              <a:rPr lang="en-US" sz="2800" b="1" dirty="0"/>
              <a:t>1b. Open, Accountable and Inclusive   Governance</a:t>
            </a:r>
          </a:p>
          <a:p>
            <a:r>
              <a:rPr lang="en-US" sz="2800" b="1" dirty="0"/>
              <a:t>1c.  Focused Approach to Measure and Enhance Productivity and Prosperity in the State</a:t>
            </a:r>
          </a:p>
        </p:txBody>
      </p:sp>
    </p:spTree>
    <p:extLst>
      <p:ext uri="{BB962C8B-B14F-4D97-AF65-F5344CB8AC3E}">
        <p14:creationId xmlns:p14="http://schemas.microsoft.com/office/powerpoint/2010/main" val="287456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435" y="813548"/>
            <a:ext cx="70709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800" b="1" dirty="0">
                <a:solidFill>
                  <a:srgbClr val="FF0000"/>
                </a:solidFill>
              </a:rPr>
              <a:t>Agriculture and Rural Development </a:t>
            </a:r>
          </a:p>
          <a:p>
            <a:r>
              <a:rPr lang="en-US" sz="2800" b="1" dirty="0"/>
              <a:t>2a.  Agribusiness </a:t>
            </a:r>
          </a:p>
          <a:p>
            <a:r>
              <a:rPr lang="en-US" sz="2800" b="1" dirty="0"/>
              <a:t>2b.  Sustainable and commercial value chain approach </a:t>
            </a:r>
          </a:p>
          <a:p>
            <a:r>
              <a:rPr lang="en-US" sz="2800" b="1" dirty="0"/>
              <a:t>2c. Inclusion of rural regions in productivity and prosperity</a:t>
            </a:r>
          </a:p>
          <a:p>
            <a:endParaRPr lang="en-US" sz="2800" b="1" dirty="0"/>
          </a:p>
          <a:p>
            <a:pPr marL="342900" indent="-342900">
              <a:buAutoNum type="arabicPeriod" startAt="3"/>
            </a:pPr>
            <a:r>
              <a:rPr lang="en-US" sz="2800" b="1" dirty="0">
                <a:solidFill>
                  <a:srgbClr val="FF0000"/>
                </a:solidFill>
              </a:rPr>
              <a:t>Social Investments </a:t>
            </a:r>
          </a:p>
          <a:p>
            <a:r>
              <a:rPr lang="en-US" sz="2800" b="1" dirty="0"/>
              <a:t>3a.  Instituting safety nets to the vulnerable (Social security scheme, etc.) </a:t>
            </a:r>
          </a:p>
          <a:p>
            <a:r>
              <a:rPr lang="en-US" sz="2800" b="1" dirty="0"/>
              <a:t>3b.  Delivering qualitative universal healthcare</a:t>
            </a:r>
          </a:p>
        </p:txBody>
      </p:sp>
    </p:spTree>
    <p:extLst>
      <p:ext uri="{BB962C8B-B14F-4D97-AF65-F5344CB8AC3E}">
        <p14:creationId xmlns:p14="http://schemas.microsoft.com/office/powerpoint/2010/main" val="189310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706" y="813547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 startAt="4"/>
            </a:pPr>
            <a:r>
              <a:rPr lang="en-US" sz="2800" b="1" dirty="0">
                <a:solidFill>
                  <a:srgbClr val="FF0000"/>
                </a:solidFill>
              </a:rPr>
              <a:t>Knowledge Economy</a:t>
            </a:r>
          </a:p>
          <a:p>
            <a:r>
              <a:rPr lang="en-US" sz="2800" b="1" dirty="0"/>
              <a:t>4a.  Knowledge as Business</a:t>
            </a:r>
          </a:p>
          <a:p>
            <a:r>
              <a:rPr lang="en-US" sz="2800" b="1" dirty="0"/>
              <a:t>4b.  Special attention to certain key fields (</a:t>
            </a:r>
            <a:r>
              <a:rPr lang="en-US" sz="2800" b="1" dirty="0" err="1"/>
              <a:t>eg</a:t>
            </a:r>
            <a:r>
              <a:rPr lang="en-US" sz="2800" b="1" dirty="0"/>
              <a:t> IT, Biotechnology, Creative Arts, etc.) for promotion of sustainable development</a:t>
            </a:r>
          </a:p>
          <a:p>
            <a:r>
              <a:rPr lang="en-US" sz="2800" b="1" dirty="0"/>
              <a:t>4c.  </a:t>
            </a:r>
            <a:r>
              <a:rPr lang="en-US" sz="2800" b="1" dirty="0" err="1"/>
              <a:t>Ekiti</a:t>
            </a:r>
            <a:r>
              <a:rPr lang="en-US" sz="2800" b="1" dirty="0"/>
              <a:t> Knowledge Zone EKZ establishment</a:t>
            </a:r>
          </a:p>
          <a:p>
            <a:r>
              <a:rPr lang="en-US" sz="2800" b="1" dirty="0"/>
              <a:t>4d.  Establishment of Critical linkages</a:t>
            </a:r>
          </a:p>
          <a:p>
            <a:r>
              <a:rPr lang="en-US" sz="2800" b="1" dirty="0"/>
              <a:t>4e.  Delivering qualitative and accessible education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833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3429" y="96105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 Infrastructure and Industrial Development</a:t>
            </a:r>
          </a:p>
          <a:p>
            <a:r>
              <a:rPr lang="en-US" sz="2800" b="1" dirty="0"/>
              <a:t>5a.  Integrated Transportation Network (Roads, Rail, Airport), Energy,  Water, Housing</a:t>
            </a:r>
          </a:p>
          <a:p>
            <a:r>
              <a:rPr lang="en-US" sz="2800" b="1" dirty="0"/>
              <a:t>5b.  Community based projects</a:t>
            </a:r>
          </a:p>
          <a:p>
            <a:r>
              <a:rPr lang="en-US" sz="2800" b="1" dirty="0"/>
              <a:t>5c. Enabling Environment for Light and Heavy Manufacturing Industries</a:t>
            </a:r>
          </a:p>
          <a:p>
            <a:r>
              <a:rPr lang="en-US" sz="2800" b="1" dirty="0"/>
              <a:t>5d.  Tourism and Cultural Assets5e.  Security network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93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537" y="1392702"/>
            <a:ext cx="705154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ANOTHER GUIDING OPERATING MAXIM: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Service Delivery is Through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Ministries, Departments and Agencies (MDAs)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6788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504825"/>
            <a:ext cx="7505700" cy="5848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547687"/>
            <a:ext cx="7458075" cy="576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7429" y="154185"/>
            <a:ext cx="484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[Extracted  from Briefing Pack for State Commissioners]</a:t>
            </a:r>
          </a:p>
        </p:txBody>
      </p:sp>
    </p:spTree>
    <p:extLst>
      <p:ext uri="{BB962C8B-B14F-4D97-AF65-F5344CB8AC3E}">
        <p14:creationId xmlns:p14="http://schemas.microsoft.com/office/powerpoint/2010/main" val="229285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552450"/>
            <a:ext cx="75819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420" y="858130"/>
            <a:ext cx="1021696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SOUTH-WEST HEADS OF SERVICE SUMMIT 2019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Lessons from Office of Transformation, Strategy and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Delivery (OTSD)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Prof. Bolaji Aluko</a:t>
            </a:r>
          </a:p>
          <a:p>
            <a:pPr algn="ctr"/>
            <a:r>
              <a:rPr lang="en-US" sz="3600" b="1" dirty="0"/>
              <a:t>SA/DG OTSD</a:t>
            </a:r>
          </a:p>
        </p:txBody>
      </p:sp>
    </p:spTree>
    <p:extLst>
      <p:ext uri="{BB962C8B-B14F-4D97-AF65-F5344CB8AC3E}">
        <p14:creationId xmlns:p14="http://schemas.microsoft.com/office/powerpoint/2010/main" val="426119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561975"/>
            <a:ext cx="74771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02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89" y="439688"/>
            <a:ext cx="75628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79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9032" y="1392702"/>
            <a:ext cx="723653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SOUTH WEST HEADS OF SERVICE SUMMIT 2019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Performance Evaluation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659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909637"/>
            <a:ext cx="68675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4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476" y="266666"/>
            <a:ext cx="834690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SOUTH-WEST HEADS OF SERVICE SUMMIT 2019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Results Delivery</a:t>
            </a:r>
          </a:p>
          <a:p>
            <a:pPr algn="ctr"/>
            <a:endParaRPr lang="en-US" sz="3200" dirty="0"/>
          </a:p>
          <a:p>
            <a:r>
              <a:rPr lang="en-US" sz="3200" b="1" dirty="0"/>
              <a:t>1.  Communication Within MDA </a:t>
            </a:r>
          </a:p>
          <a:p>
            <a:r>
              <a:rPr lang="en-US" sz="3200" b="1" dirty="0"/>
              <a:t>2.  Initiation of Tasks</a:t>
            </a:r>
          </a:p>
          <a:p>
            <a:r>
              <a:rPr lang="en-US" sz="3200" b="1" dirty="0"/>
              <a:t>3.  Progress of Tasks</a:t>
            </a:r>
          </a:p>
          <a:p>
            <a:r>
              <a:rPr lang="en-US" sz="3200" b="1" dirty="0"/>
              <a:t>4.  Completion of Tasks</a:t>
            </a:r>
          </a:p>
          <a:p>
            <a:r>
              <a:rPr lang="en-US" sz="3200" b="1" dirty="0"/>
              <a:t>5.  Public Awareness of Tasks Implementation</a:t>
            </a:r>
          </a:p>
          <a:p>
            <a:pPr marL="514350" indent="-514350">
              <a:buAutoNum type="arabicPeriod" startAt="6"/>
            </a:pPr>
            <a:r>
              <a:rPr lang="en-US" sz="3200" b="1" dirty="0"/>
              <a:t>Impact of Tasks Completion</a:t>
            </a:r>
          </a:p>
          <a:p>
            <a:pPr marL="514350" indent="-514350">
              <a:buAutoNum type="arabicPeriod" startAt="6"/>
            </a:pPr>
            <a:r>
              <a:rPr lang="en-US" sz="3200" b="1" dirty="0"/>
              <a:t>Executive Performance Agreements</a:t>
            </a:r>
          </a:p>
        </p:txBody>
      </p:sp>
    </p:spTree>
    <p:extLst>
      <p:ext uri="{BB962C8B-B14F-4D97-AF65-F5344CB8AC3E}">
        <p14:creationId xmlns:p14="http://schemas.microsoft.com/office/powerpoint/2010/main" val="318955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57" y="1107245"/>
            <a:ext cx="6984389" cy="590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111" y="460914"/>
            <a:ext cx="4923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GANT CHART</a:t>
            </a:r>
          </a:p>
        </p:txBody>
      </p:sp>
    </p:spTree>
    <p:extLst>
      <p:ext uri="{BB962C8B-B14F-4D97-AF65-F5344CB8AC3E}">
        <p14:creationId xmlns:p14="http://schemas.microsoft.com/office/powerpoint/2010/main" val="403189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717452"/>
            <a:ext cx="1009115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37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02" y="365760"/>
            <a:ext cx="776536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8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866900"/>
            <a:ext cx="85534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2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500187"/>
            <a:ext cx="84963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014" y="590843"/>
            <a:ext cx="8829468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OTSD – Office of Transformation, Strategy and Delivery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/>
              <a:t>-Established 2011 Under Governor’s Office with DG</a:t>
            </a:r>
          </a:p>
          <a:p>
            <a:pPr marL="285750" indent="-285750" algn="ctr">
              <a:buFontTx/>
              <a:buChar char="-"/>
            </a:pPr>
            <a:r>
              <a:rPr lang="en-US" sz="2400" b="1" dirty="0"/>
              <a:t>Fully Operational with EXCO Mandate (with Office Building)  2012</a:t>
            </a:r>
          </a:p>
          <a:p>
            <a:pPr marL="285750" indent="-285750" algn="ctr">
              <a:buFontTx/>
              <a:buChar char="-"/>
            </a:pPr>
            <a:r>
              <a:rPr lang="en-US" sz="2400" b="1" dirty="0"/>
              <a:t>- Made a Bureau with ES and placed under HOS 2015</a:t>
            </a:r>
          </a:p>
          <a:p>
            <a:pPr marL="285750" indent="-285750" algn="ctr">
              <a:buFontTx/>
              <a:buChar char="-"/>
            </a:pPr>
            <a:r>
              <a:rPr lang="en-US" sz="2400" b="1" dirty="0"/>
              <a:t>-Restored into an Office with DG under Governor 2018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Conceived as</a:t>
            </a:r>
          </a:p>
          <a:p>
            <a:pPr algn="ctr"/>
            <a:r>
              <a:rPr lang="en-US" sz="2400" b="1" dirty="0"/>
              <a:t>-Part Think-Tank-Group</a:t>
            </a:r>
          </a:p>
          <a:p>
            <a:pPr algn="ctr"/>
            <a:r>
              <a:rPr lang="en-US" sz="2400" b="1" dirty="0"/>
              <a:t>- Part Ombudsman Office</a:t>
            </a:r>
          </a:p>
          <a:p>
            <a:pPr algn="ctr"/>
            <a:r>
              <a:rPr lang="en-US" sz="2400" b="1" dirty="0"/>
              <a:t>-Part Inspector-General Office</a:t>
            </a:r>
          </a:p>
          <a:p>
            <a:pPr algn="ctr"/>
            <a:r>
              <a:rPr lang="en-US" sz="2400" b="1" dirty="0"/>
              <a:t>- Facilitator of Interactions Between MDAs</a:t>
            </a:r>
          </a:p>
          <a:p>
            <a:pPr algn="ctr"/>
            <a:r>
              <a:rPr lang="en-US" sz="2400" b="1" dirty="0"/>
              <a:t>- Monitor and Evaluator of MDAs for Service Delivery</a:t>
            </a:r>
          </a:p>
          <a:p>
            <a:pPr algn="ctr"/>
            <a:endParaRPr lang="en-US" sz="2400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1908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9032" y="1392702"/>
            <a:ext cx="723653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SOUTH-WEST HEADS OF SERVICE SUMMIT 2019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Summary/Conclusion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 Reform Coordinating Office is Essential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For Coordinating, Monitoring and Evaluating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Service Delivery in Government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3780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596" y="1392702"/>
            <a:ext cx="357540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 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3600" b="1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I THANK YOU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&amp;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WELCOME QUESTIONS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181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732" y="590843"/>
            <a:ext cx="8612037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Reform Coordinating Offices (Offices of “Transformation”)</a:t>
            </a:r>
          </a:p>
          <a:p>
            <a:pPr algn="ctr"/>
            <a:r>
              <a:rPr lang="en-US" sz="2400" b="1" dirty="0"/>
              <a:t> in the South-West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Lagos:  </a:t>
            </a:r>
            <a:r>
              <a:rPr lang="en-US" sz="2400" b="1" dirty="0"/>
              <a:t>OTCI</a:t>
            </a:r>
            <a:r>
              <a:rPr lang="en-US" sz="2400" b="1" dirty="0">
                <a:solidFill>
                  <a:srgbClr val="FF0000"/>
                </a:solidFill>
              </a:rPr>
              <a:t>  - Office of Transformation, Creativity and Innovation)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Ogun: </a:t>
            </a:r>
            <a:r>
              <a:rPr lang="en-US" sz="2400" b="1" dirty="0"/>
              <a:t>PSTO</a:t>
            </a:r>
            <a:r>
              <a:rPr lang="en-US" sz="2400" b="1" dirty="0">
                <a:solidFill>
                  <a:srgbClr val="FF0000"/>
                </a:solidFill>
              </a:rPr>
              <a:t> - Public Service Transformation Office 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Ekiti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/>
              <a:t>OTSD</a:t>
            </a:r>
            <a:r>
              <a:rPr lang="en-US" sz="2400" b="1" dirty="0">
                <a:solidFill>
                  <a:srgbClr val="FF0000"/>
                </a:solidFill>
              </a:rPr>
              <a:t>  - Office of Transformation, Strategy and Delivery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Ondo: ??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Osun: ??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Oyo: ??</a:t>
            </a:r>
          </a:p>
          <a:p>
            <a:pPr algn="ctr"/>
            <a:endParaRPr lang="en-US" sz="2400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162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1" y="790408"/>
            <a:ext cx="8025832" cy="53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85787"/>
            <a:ext cx="75628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7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712" y="590843"/>
            <a:ext cx="11634082" cy="960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OTSD – Office of Transformation, Strategy and Delivery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/>
              <a:t>One SA and Two SSAs</a:t>
            </a:r>
          </a:p>
          <a:p>
            <a:pPr algn="ctr"/>
            <a:r>
              <a:rPr lang="en-US" sz="3600" b="1" dirty="0"/>
              <a:t>Interactions with Various Ministries</a:t>
            </a:r>
          </a:p>
          <a:p>
            <a:pPr algn="ctr"/>
            <a:r>
              <a:rPr lang="en-US" sz="3600" b="1" dirty="0"/>
              <a:t>Vision, Mission and Mandate Review – by </a:t>
            </a:r>
            <a:r>
              <a:rPr lang="en-US" sz="3600" b="1" dirty="0" err="1"/>
              <a:t>DFiD</a:t>
            </a:r>
            <a:r>
              <a:rPr lang="en-US" sz="3600" b="1" dirty="0"/>
              <a:t>/DAWN</a:t>
            </a:r>
          </a:p>
          <a:p>
            <a:pPr algn="ctr"/>
            <a:r>
              <a:rPr lang="en-US" sz="3600" b="1" dirty="0"/>
              <a:t>Choice and Inauguration of Focal Persons </a:t>
            </a:r>
          </a:p>
          <a:p>
            <a:pPr algn="ctr"/>
            <a:r>
              <a:rPr lang="en-US" sz="3600" b="1" dirty="0"/>
              <a:t>Request through Focal Persons of Vision, Mission, Mandate </a:t>
            </a:r>
          </a:p>
          <a:p>
            <a:pPr algn="ctr"/>
            <a:r>
              <a:rPr lang="en-US" sz="3600" b="1" dirty="0"/>
              <a:t>and Service Charter of Each of their MDAs</a:t>
            </a:r>
          </a:p>
          <a:p>
            <a:pPr algn="ctr"/>
            <a:r>
              <a:rPr lang="en-US" sz="3600" b="1" dirty="0"/>
              <a:t>Grouping of MDAs into Five Clusters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\</a:t>
            </a:r>
          </a:p>
          <a:p>
            <a:pPr algn="ctr"/>
            <a:endParaRPr lang="en-US" sz="2400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20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962025"/>
            <a:ext cx="71056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3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1762125"/>
            <a:ext cx="74199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563</Words>
  <Application>Microsoft Office PowerPoint</Application>
  <PresentationFormat>Widescreen</PresentationFormat>
  <Paragraphs>166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Mobolaji Aluko</dc:creator>
  <cp:lastModifiedBy>Mobolaji Aluko</cp:lastModifiedBy>
  <cp:revision>42</cp:revision>
  <cp:lastPrinted>2019-11-19T01:20:24Z</cp:lastPrinted>
  <dcterms:created xsi:type="dcterms:W3CDTF">2019-05-03T04:53:27Z</dcterms:created>
  <dcterms:modified xsi:type="dcterms:W3CDTF">2019-11-19T01:25:18Z</dcterms:modified>
</cp:coreProperties>
</file>